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3"/>
  </p:notesMasterIdLst>
  <p:handoutMasterIdLst>
    <p:handoutMasterId r:id="rId24"/>
  </p:handout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81" r:id="rId19"/>
    <p:sldId id="282" r:id="rId20"/>
    <p:sldId id="278" r:id="rId21"/>
    <p:sldId id="279" r:id="rId22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18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42-45F4-9FAA-B3A81C68664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73153731955380574"/>
          <c:y val="0.44835589557614447"/>
          <c:w val="0.26221268044619417"/>
          <c:h val="0.3632249186517300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MENOS DE R$ 1000</c:v>
                </c:pt>
                <c:pt idx="1">
                  <c:v>R$ 1.000 A R$ 5.000</c:v>
                </c:pt>
                <c:pt idx="2">
                  <c:v>R$ 5.000 A R$ 10.000</c:v>
                </c:pt>
                <c:pt idx="3">
                  <c:v>R$ 10.000 A R$ 20.000</c:v>
                </c:pt>
                <c:pt idx="4">
                  <c:v>MAIS DE R$ 20.000</c:v>
                </c:pt>
                <c:pt idx="5">
                  <c:v>AUMENTAR</c:v>
                </c:pt>
                <c:pt idx="6">
                  <c:v>NÃO RESPONDEU</c:v>
                </c:pt>
              </c:strCache>
            </c:strRef>
          </c:cat>
          <c:val>
            <c:numRef>
              <c:f>Planilha1!$B$2:$B$8</c:f>
              <c:numCache>
                <c:formatCode>General</c:formatCode>
                <c:ptCount val="7"/>
                <c:pt idx="0">
                  <c:v>1</c:v>
                </c:pt>
                <c:pt idx="1">
                  <c:v>5</c:v>
                </c:pt>
                <c:pt idx="2">
                  <c:v>3</c:v>
                </c:pt>
                <c:pt idx="3">
                  <c:v>6</c:v>
                </c:pt>
                <c:pt idx="4">
                  <c:v>5</c:v>
                </c:pt>
                <c:pt idx="5">
                  <c:v>1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56-415F-BCD7-080F63EF01C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149023"/>
        <c:axId val="14154847"/>
      </c:barChart>
      <c:catAx>
        <c:axId val="14149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154847"/>
        <c:crosses val="autoZero"/>
        <c:auto val="1"/>
        <c:lblAlgn val="ctr"/>
        <c:lblOffset val="100"/>
        <c:noMultiLvlLbl val="0"/>
      </c:catAx>
      <c:valAx>
        <c:axId val="1415484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149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MENOS DE 49%</c:v>
                </c:pt>
                <c:pt idx="1">
                  <c:v>50 A 59%</c:v>
                </c:pt>
                <c:pt idx="2">
                  <c:v>60 A 69%</c:v>
                </c:pt>
                <c:pt idx="3">
                  <c:v>70 A 79%</c:v>
                </c:pt>
                <c:pt idx="4">
                  <c:v>80 A 89%</c:v>
                </c:pt>
                <c:pt idx="5">
                  <c:v>90 A 100%</c:v>
                </c:pt>
                <c:pt idx="6">
                  <c:v>NÃO RESPONDEU</c:v>
                </c:pt>
              </c:strCache>
            </c:strRef>
          </c:cat>
          <c:val>
            <c:numRef>
              <c:f>Planilha1!$B$2:$B$8</c:f>
              <c:numCache>
                <c:formatCode>General</c:formatCode>
                <c:ptCount val="7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8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5D-4EBB-8717-4DAE0C5D88F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149023"/>
        <c:axId val="14154847"/>
      </c:barChart>
      <c:catAx>
        <c:axId val="14149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154847"/>
        <c:crosses val="autoZero"/>
        <c:auto val="1"/>
        <c:lblAlgn val="ctr"/>
        <c:lblOffset val="100"/>
        <c:noMultiLvlLbl val="0"/>
      </c:catAx>
      <c:valAx>
        <c:axId val="1415484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149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CC8-431D-B534-EA8688E667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CC8-431D-B534-EA8688E667C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15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C8-431D-B534-EA8688E667C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73153731955380574"/>
          <c:y val="0.44835589557614447"/>
          <c:w val="0.26221268044619417"/>
          <c:h val="0.3632249186517300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NÃO</c:v>
                </c:pt>
                <c:pt idx="1">
                  <c:v>MENSAL</c:v>
                </c:pt>
                <c:pt idx="2">
                  <c:v>BIMESTRAL</c:v>
                </c:pt>
                <c:pt idx="3">
                  <c:v>SEMESTRAL</c:v>
                </c:pt>
                <c:pt idx="4">
                  <c:v>ANUAL</c:v>
                </c:pt>
                <c:pt idx="5">
                  <c:v>NÃO RESPONDEU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6</c:v>
                </c:pt>
                <c:pt idx="1">
                  <c:v>9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61-4FFE-8749-A5643F2F1C4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149023"/>
        <c:axId val="14154847"/>
      </c:barChart>
      <c:catAx>
        <c:axId val="14149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154847"/>
        <c:crosses val="autoZero"/>
        <c:auto val="1"/>
        <c:lblAlgn val="ctr"/>
        <c:lblOffset val="100"/>
        <c:noMultiLvlLbl val="0"/>
      </c:catAx>
      <c:valAx>
        <c:axId val="1415484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149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03F-47F0-94A6-2DFF979987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03F-47F0-94A6-2DFF979987E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15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3F-47F0-94A6-2DFF979987E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73153731955380574"/>
          <c:y val="0.44835589557614447"/>
          <c:w val="0.26221268044619417"/>
          <c:h val="0.3632249186517300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TODAS</c:v>
                </c:pt>
                <c:pt idx="1">
                  <c:v>1 A 5</c:v>
                </c:pt>
                <c:pt idx="2">
                  <c:v>5 A 10</c:v>
                </c:pt>
                <c:pt idx="3">
                  <c:v>MAIS DE 10</c:v>
                </c:pt>
                <c:pt idx="4">
                  <c:v>NÃO</c:v>
                </c:pt>
                <c:pt idx="5">
                  <c:v>NÃO RESPONDEU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10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  <c:pt idx="4">
                  <c:v>9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52-42D9-B62E-11D311FC3E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149023"/>
        <c:axId val="14154847"/>
      </c:barChart>
      <c:catAx>
        <c:axId val="14149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154847"/>
        <c:crosses val="autoZero"/>
        <c:auto val="1"/>
        <c:lblAlgn val="ctr"/>
        <c:lblOffset val="100"/>
        <c:noMultiLvlLbl val="0"/>
      </c:catAx>
      <c:valAx>
        <c:axId val="1415484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149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100 A 500</c:v>
                </c:pt>
                <c:pt idx="1">
                  <c:v>500 A 1000</c:v>
                </c:pt>
                <c:pt idx="2">
                  <c:v>1000 A 1500</c:v>
                </c:pt>
                <c:pt idx="3">
                  <c:v>1500 A 2000</c:v>
                </c:pt>
                <c:pt idx="4">
                  <c:v>NÃO RESPONDEU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14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1C-4C3F-AEB1-A0341596816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149023"/>
        <c:axId val="14154847"/>
      </c:barChart>
      <c:catAx>
        <c:axId val="14149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154847"/>
        <c:crosses val="autoZero"/>
        <c:auto val="1"/>
        <c:lblAlgn val="ctr"/>
        <c:lblOffset val="100"/>
        <c:noMultiLvlLbl val="0"/>
      </c:catAx>
      <c:valAx>
        <c:axId val="1415484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149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MENOS DE 49%</c:v>
                </c:pt>
                <c:pt idx="1">
                  <c:v>50 A 59%</c:v>
                </c:pt>
                <c:pt idx="2">
                  <c:v>60 A 69%</c:v>
                </c:pt>
                <c:pt idx="3">
                  <c:v>70 A 79%</c:v>
                </c:pt>
                <c:pt idx="4">
                  <c:v>80 A 89%</c:v>
                </c:pt>
                <c:pt idx="5">
                  <c:v>90 A 100%</c:v>
                </c:pt>
                <c:pt idx="6">
                  <c:v>NÃO RESPONDEU</c:v>
                </c:pt>
              </c:strCache>
            </c:strRef>
          </c:cat>
          <c:val>
            <c:numRef>
              <c:f>Planilha1!$B$2:$B$8</c:f>
              <c:numCache>
                <c:formatCode>General</c:formatCode>
                <c:ptCount val="7"/>
                <c:pt idx="0">
                  <c:v>4</c:v>
                </c:pt>
                <c:pt idx="1">
                  <c:v>7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BC-40A2-B9AB-AD5B923504F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149023"/>
        <c:axId val="14154847"/>
      </c:barChart>
      <c:catAx>
        <c:axId val="14149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154847"/>
        <c:crosses val="autoZero"/>
        <c:auto val="1"/>
        <c:lblAlgn val="ctr"/>
        <c:lblOffset val="100"/>
        <c:noMultiLvlLbl val="0"/>
      </c:catAx>
      <c:valAx>
        <c:axId val="1415484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149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CB9-4627-BD0D-87E973C775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CB9-4627-BD0D-87E973C775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RESPONDEU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8</c:v>
                </c:pt>
                <c:pt idx="1">
                  <c:v>16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B9-4627-BD0D-87E973C7758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62841231955380583"/>
          <c:y val="3.9523088005166566E-2"/>
          <c:w val="0.36533768044619425"/>
          <c:h val="0.7720577262227079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5EC-453F-8099-82DD2BBD5F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5EC-453F-8099-82DD2BBD5FE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1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EC-453F-8099-82DD2BBD5FE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73153731955380574"/>
          <c:y val="0.44835589557614447"/>
          <c:w val="0.26221268044619417"/>
          <c:h val="0.3632249186517300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AF891E-E818-40C5-8368-C3E17B3562D6}" type="datetime1">
              <a:rPr lang="pt-BR" smtClean="0"/>
              <a:t>21/01/2019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5BAA5F0-9DFE-488C-95CE-3AEE8424798E}" type="datetime1">
              <a:rPr lang="pt-BR" smtClean="0"/>
              <a:t>21/01/2019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393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741EA7-5115-4A3F-9406-2DDBD4A93391}" type="datetime1">
              <a:rPr lang="pt-BR" smtClean="0"/>
              <a:t>21/01/2019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4A177E-D7DB-4726-AF1C-5571F0C65DC4}" type="datetime1">
              <a:rPr lang="pt-BR" smtClean="0"/>
              <a:t>21/01/2019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F277D8-A4B1-4467-9FF1-69EE907069E7}" type="datetime1">
              <a:rPr lang="pt-BR" smtClean="0"/>
              <a:t>21/01/2019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740199-15E3-4734-A68D-623E19EC7565}" type="datetime1">
              <a:rPr lang="pt-BR" smtClean="0"/>
              <a:t>21/01/2019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8E6542-C062-49C3-8A82-1192EE09ECB8}" type="datetime1">
              <a:rPr lang="pt-BR" smtClean="0"/>
              <a:t>21/01/2019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4D94C3-672B-4435-BBB8-34F56CAA0CF1}" type="datetime1">
              <a:rPr lang="pt-BR" smtClean="0"/>
              <a:t>21/01/2019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BDB36F-BED2-4BB8-BFE1-9AB26CC4CCB8}" type="datetime1">
              <a:rPr lang="pt-BR" smtClean="0"/>
              <a:t>21/01/2019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469831-1247-4D59-B911-8994D0865FD5}" type="datetime1">
              <a:rPr lang="pt-BR" smtClean="0"/>
              <a:t>21/01/2019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8C2CA-9A29-4EFB-8680-4E84F390018B}" type="datetime1">
              <a:rPr lang="pt-BR" smtClean="0"/>
              <a:t>21/01/2019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231D99-18DA-45C3-9816-051F1BBD184F}" type="datetime1">
              <a:rPr lang="pt-BR" smtClean="0"/>
              <a:t>21/01/2019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00D4E8-51CA-492E-94A8-B4CECE785517}" type="datetime1">
              <a:rPr lang="pt-BR" smtClean="0"/>
              <a:t>21/01/2019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EDA88D-9610-4BF4-9A06-2052CF49471E}" type="datetime1">
              <a:rPr lang="pt-BR" smtClean="0"/>
              <a:t>21/01/2019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052DCF09-B88C-407B-9289-CAFBEBAE5E3E}" type="datetime1">
              <a:rPr lang="pt-BR" smtClean="0"/>
              <a:t>21/01/2019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0308" y="0"/>
            <a:ext cx="9144000" cy="1219982"/>
          </a:xfrm>
        </p:spPr>
        <p:txBody>
          <a:bodyPr rtlCol="0"/>
          <a:lstStyle/>
          <a:p>
            <a:pPr rtl="0"/>
            <a:r>
              <a:rPr lang="pt-BR" dirty="0" smtClean="0"/>
              <a:t>PASTORAL DO DÍZIMO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1834" y="997467"/>
            <a:ext cx="9144000" cy="445030"/>
          </a:xfrm>
        </p:spPr>
        <p:txBody>
          <a:bodyPr rtlCol="0"/>
          <a:lstStyle/>
          <a:p>
            <a:pPr rtl="0"/>
            <a:r>
              <a:rPr lang="pt-BR" dirty="0" smtClean="0"/>
              <a:t>DIOCESE DE JALES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1" y="1935745"/>
            <a:ext cx="9941169" cy="492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1169" y="365125"/>
            <a:ext cx="9553135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8 – QUAL  O PERCENTUAL DE FIDELIDADE DOS DIZIMISTAS NO ANO DE 2017?</a:t>
            </a:r>
            <a:endParaRPr lang="pt-BR" dirty="0"/>
          </a:p>
        </p:txBody>
      </p:sp>
      <p:graphicFrame>
        <p:nvGraphicFramePr>
          <p:cNvPr id="4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108532"/>
              </p:ext>
            </p:extLst>
          </p:nvPr>
        </p:nvGraphicFramePr>
        <p:xfrm>
          <a:off x="0" y="1825624"/>
          <a:ext cx="121920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53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74" y="365125"/>
            <a:ext cx="9959926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9 -  ACONTECEM FORMAÇÃO SOBRE O DÍZIMO PARA OS AGENTES DE PASTORAIS?</a:t>
            </a:r>
            <a:endParaRPr lang="pt-BR" dirty="0"/>
          </a:p>
        </p:txBody>
      </p:sp>
      <p:graphicFrame>
        <p:nvGraphicFramePr>
          <p:cNvPr id="4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820232"/>
              </p:ext>
            </p:extLst>
          </p:nvPr>
        </p:nvGraphicFramePr>
        <p:xfrm>
          <a:off x="0" y="1825624"/>
          <a:ext cx="121920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9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10 – ENVIAM E-MAIL AOS DIZIMISTAS?</a:t>
            </a:r>
            <a:endParaRPr lang="pt-BR" dirty="0"/>
          </a:p>
        </p:txBody>
      </p:sp>
      <p:graphicFrame>
        <p:nvGraphicFramePr>
          <p:cNvPr id="4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179623"/>
              </p:ext>
            </p:extLst>
          </p:nvPr>
        </p:nvGraphicFramePr>
        <p:xfrm>
          <a:off x="0" y="1825624"/>
          <a:ext cx="121920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33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11 – ENVIAM MENSAGEM DE </a:t>
            </a:r>
            <a:r>
              <a:rPr lang="pt-BR" dirty="0" err="1" smtClean="0"/>
              <a:t>WatsApp</a:t>
            </a:r>
            <a:r>
              <a:rPr lang="pt-BR" dirty="0" smtClean="0"/>
              <a:t> AOS DIZIMISTAS?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8903" y="2508069"/>
            <a:ext cx="10894423" cy="3668894"/>
          </a:xfrm>
        </p:spPr>
        <p:txBody>
          <a:bodyPr>
            <a:normAutofit/>
          </a:bodyPr>
          <a:lstStyle/>
          <a:p>
            <a:pPr algn="just"/>
            <a:r>
              <a:rPr lang="pt-BR" sz="4800" dirty="0" smtClean="0"/>
              <a:t>100 % DAS COMUNIDADES, QUASE PARÓQUIAS E PARÓQUIAS QUE RESPONDERAM DISSERAM NÃO ENVIAR MENSAGENS POR </a:t>
            </a:r>
            <a:r>
              <a:rPr lang="pt-BR" sz="4800" dirty="0" err="1" smtClean="0"/>
              <a:t>WatsApp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8374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12 – AÇÕES QUE A PARÓQUIA REALIZA PARA CONQUISTAR NOVOS DIZIMISTAS.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4137" y="1825624"/>
            <a:ext cx="11403874" cy="5032375"/>
          </a:xfrm>
        </p:spPr>
        <p:txBody>
          <a:bodyPr numCol="2">
            <a:noAutofit/>
          </a:bodyPr>
          <a:lstStyle/>
          <a:p>
            <a:pPr algn="just"/>
            <a:r>
              <a:rPr lang="pt-BR" dirty="0" smtClean="0"/>
              <a:t>MISSA DO DÍZIMO;</a:t>
            </a:r>
          </a:p>
          <a:p>
            <a:pPr algn="just"/>
            <a:r>
              <a:rPr lang="pt-BR" dirty="0" smtClean="0"/>
              <a:t> FAIXAS, CARTAZES, BANNERS, CAMISETAS, PANFLETOS;</a:t>
            </a:r>
          </a:p>
          <a:p>
            <a:pPr algn="just"/>
            <a:r>
              <a:rPr lang="pt-BR" dirty="0" smtClean="0"/>
              <a:t> TESTEMUNHOS, TROCA DE EXPERIÊNCIAS;</a:t>
            </a:r>
          </a:p>
          <a:p>
            <a:pPr algn="just"/>
            <a:r>
              <a:rPr lang="pt-BR" dirty="0" smtClean="0"/>
              <a:t> TEATROS;</a:t>
            </a:r>
          </a:p>
          <a:p>
            <a:pPr algn="just"/>
            <a:r>
              <a:rPr lang="pt-BR" dirty="0" smtClean="0"/>
              <a:t> CARTÕES DE ANIVERSÁRIO (Batismo e Matrimônio);</a:t>
            </a:r>
          </a:p>
          <a:p>
            <a:pPr algn="just"/>
            <a:r>
              <a:rPr lang="pt-BR" dirty="0" smtClean="0"/>
              <a:t>SORTEIOS DE BRINDES;</a:t>
            </a:r>
          </a:p>
          <a:p>
            <a:pPr algn="just"/>
            <a:r>
              <a:rPr lang="pt-BR" dirty="0" smtClean="0"/>
              <a:t> MÊS DO DÍZIMO (Novembro/Julho); </a:t>
            </a:r>
          </a:p>
          <a:p>
            <a:pPr algn="just"/>
            <a:r>
              <a:rPr lang="pt-BR" dirty="0" smtClean="0"/>
              <a:t>MENSAGEM;</a:t>
            </a:r>
          </a:p>
          <a:p>
            <a:pPr algn="just"/>
            <a:r>
              <a:rPr lang="pt-BR" dirty="0" smtClean="0"/>
              <a:t>CELEBRAR OS ANIVERSARIANTES;</a:t>
            </a:r>
          </a:p>
          <a:p>
            <a:pPr algn="just"/>
            <a:r>
              <a:rPr lang="pt-BR" dirty="0" smtClean="0"/>
              <a:t>PLANTÕES;</a:t>
            </a:r>
          </a:p>
          <a:p>
            <a:pPr algn="just"/>
            <a:r>
              <a:rPr lang="pt-BR" dirty="0" smtClean="0"/>
              <a:t> VISITAS;</a:t>
            </a:r>
          </a:p>
          <a:p>
            <a:pPr algn="just"/>
            <a:r>
              <a:rPr lang="pt-BR" dirty="0" smtClean="0"/>
              <a:t>CARTAS;</a:t>
            </a:r>
          </a:p>
          <a:p>
            <a:pPr algn="just"/>
            <a:r>
              <a:rPr lang="pt-BR" dirty="0" smtClean="0"/>
              <a:t>CALENDÁRIO ANUAL (Folhinhas);</a:t>
            </a:r>
          </a:p>
          <a:p>
            <a:pPr algn="just"/>
            <a:r>
              <a:rPr lang="pt-BR" dirty="0" smtClean="0"/>
              <a:t> PALESTRAS;</a:t>
            </a:r>
          </a:p>
          <a:p>
            <a:pPr algn="just"/>
            <a:r>
              <a:rPr lang="pt-BR" dirty="0" smtClean="0"/>
              <a:t> DIVULGAÇÃO POR PARTE DO PADRE;</a:t>
            </a:r>
          </a:p>
          <a:p>
            <a:pPr algn="just"/>
            <a:r>
              <a:rPr lang="pt-BR" dirty="0" smtClean="0"/>
              <a:t>RECADASTRAMENTOS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382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6351" y="0"/>
            <a:ext cx="9029700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13 – O QUE É MAIS IDEAL PARA A PARÓQUIA?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6869" y="1325562"/>
            <a:ext cx="11665131" cy="5532437"/>
          </a:xfrm>
        </p:spPr>
        <p:txBody>
          <a:bodyPr numCol="2">
            <a:noAutofit/>
          </a:bodyPr>
          <a:lstStyle/>
          <a:p>
            <a:pPr algn="just"/>
            <a:r>
              <a:rPr lang="pt-BR" sz="2400" dirty="0" smtClean="0"/>
              <a:t>FORMAÇÃO, CONSCIENTIZAÇÃO;</a:t>
            </a:r>
          </a:p>
          <a:p>
            <a:pPr algn="just"/>
            <a:r>
              <a:rPr lang="pt-BR" sz="2400" dirty="0" smtClean="0"/>
              <a:t>MISSA DO DÍZIMO;</a:t>
            </a:r>
          </a:p>
          <a:p>
            <a:pPr algn="just"/>
            <a:r>
              <a:rPr lang="pt-BR" sz="2400" dirty="0" smtClean="0"/>
              <a:t>CARTAS AOS ANIVERSARIANTES;</a:t>
            </a:r>
          </a:p>
          <a:p>
            <a:pPr algn="just"/>
            <a:r>
              <a:rPr lang="pt-BR" sz="2400" dirty="0" smtClean="0"/>
              <a:t>UTILIZAR AS MÍDIAS SOCIAIS;</a:t>
            </a:r>
          </a:p>
          <a:p>
            <a:pPr algn="just"/>
            <a:r>
              <a:rPr lang="pt-BR" sz="2400" dirty="0" smtClean="0"/>
              <a:t>AUMENTAR O NÚMERO DE DIZIMISTAS;</a:t>
            </a:r>
          </a:p>
          <a:p>
            <a:pPr algn="just"/>
            <a:r>
              <a:rPr lang="pt-BR" sz="2400" dirty="0" smtClean="0"/>
              <a:t>MAIOR NÚMERO DE MEMBRO NA EQUIPE DO DÍZIMO;</a:t>
            </a:r>
          </a:p>
          <a:p>
            <a:pPr algn="just"/>
            <a:r>
              <a:rPr lang="pt-BR" sz="2400" dirty="0" smtClean="0"/>
              <a:t>TRABALHAR NA CATEQUESE SOBRE O DÍZIMO;</a:t>
            </a:r>
          </a:p>
          <a:p>
            <a:pPr algn="just"/>
            <a:r>
              <a:rPr lang="pt-BR" sz="2400" dirty="0" smtClean="0"/>
              <a:t>TRABALHAR AS DIMENSÕES DO DÍZIMO;</a:t>
            </a:r>
          </a:p>
          <a:p>
            <a:pPr algn="just"/>
            <a:r>
              <a:rPr lang="pt-BR" sz="2400" dirty="0" smtClean="0"/>
              <a:t>MAIS TESTEMUNHOS E PALESTRAS;</a:t>
            </a:r>
          </a:p>
          <a:p>
            <a:pPr algn="just"/>
            <a:r>
              <a:rPr lang="pt-BR" sz="2400" dirty="0" smtClean="0"/>
              <a:t>MAIOR COMPROMISSO DOS AGENTES DA PASTORAL;</a:t>
            </a:r>
          </a:p>
          <a:p>
            <a:pPr algn="just"/>
            <a:r>
              <a:rPr lang="pt-BR" sz="2400" dirty="0" smtClean="0"/>
              <a:t>MAIOR CONSCIENTIZAÇÃO A PARTIR DOS AGENTES DE OUTRAS PASTORAIS;</a:t>
            </a:r>
          </a:p>
          <a:p>
            <a:pPr algn="just"/>
            <a:r>
              <a:rPr lang="pt-BR" sz="2400" dirty="0" smtClean="0"/>
              <a:t>VISITAS À TODOS OS DIZIMISTAS;</a:t>
            </a:r>
          </a:p>
          <a:p>
            <a:pPr algn="just"/>
            <a:r>
              <a:rPr lang="pt-BR" sz="2400" dirty="0" smtClean="0"/>
              <a:t>MATER CONTATO FREQUENTE;</a:t>
            </a:r>
          </a:p>
          <a:p>
            <a:pPr algn="just"/>
            <a:r>
              <a:rPr lang="pt-BR" sz="2400" dirty="0" smtClean="0"/>
              <a:t>AUMENTAR A CONTRIBUIÇÃO;</a:t>
            </a:r>
          </a:p>
          <a:p>
            <a:pPr algn="just"/>
            <a:r>
              <a:rPr lang="pt-BR" sz="2400" dirty="0" smtClean="0"/>
              <a:t>DIMINUIR A DEPENDENCIA DAS FESTAS E LEILÕES;</a:t>
            </a:r>
          </a:p>
          <a:p>
            <a:pPr algn="just"/>
            <a:r>
              <a:rPr lang="pt-BR" sz="2400" dirty="0" smtClean="0"/>
              <a:t>RECADASTRAR OS DIZIMISTAS;</a:t>
            </a:r>
          </a:p>
          <a:p>
            <a:pPr algn="just"/>
            <a:r>
              <a:rPr lang="pt-BR" sz="2400" dirty="0" smtClean="0"/>
              <a:t>VISITAS COM SUBSÍDIOS ORANTES;</a:t>
            </a:r>
          </a:p>
          <a:p>
            <a:pPr algn="just"/>
            <a:r>
              <a:rPr lang="pt-BR" sz="2400" dirty="0" smtClean="0"/>
              <a:t>ENCONTRO PAROQUIAL;</a:t>
            </a:r>
          </a:p>
          <a:p>
            <a:pPr algn="just"/>
            <a:r>
              <a:rPr lang="pt-BR" sz="2400" dirty="0" smtClean="0"/>
              <a:t>MAIOR CONSCIENTIZAÇÃO FEITA PELO PADRE.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1798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1928" y="0"/>
            <a:ext cx="9029700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14 – COMO VOCÊ ESPERA QUE SUA PASTORAL ESTEJA EM 2019?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25563"/>
            <a:ext cx="11734800" cy="5032375"/>
          </a:xfrm>
        </p:spPr>
        <p:txBody>
          <a:bodyPr numCol="2">
            <a:noAutofit/>
          </a:bodyPr>
          <a:lstStyle/>
          <a:p>
            <a:r>
              <a:rPr lang="pt-BR" dirty="0" smtClean="0"/>
              <a:t>AUMENTADO O NÚMERO DE DIZIMISTAS; </a:t>
            </a:r>
          </a:p>
          <a:p>
            <a:r>
              <a:rPr lang="pt-BR" dirty="0" smtClean="0"/>
              <a:t>MAIOR CONSCIENTIZAÇÃO; </a:t>
            </a:r>
          </a:p>
          <a:p>
            <a:r>
              <a:rPr lang="pt-BR" dirty="0" smtClean="0"/>
              <a:t>EQUIPE MELHOR FORMADA; </a:t>
            </a:r>
          </a:p>
          <a:p>
            <a:r>
              <a:rPr lang="pt-BR" dirty="0" smtClean="0"/>
              <a:t>REALIZADO OS GESTOS CONCRETOS; </a:t>
            </a:r>
          </a:p>
          <a:p>
            <a:r>
              <a:rPr lang="pt-BR" dirty="0" smtClean="0"/>
              <a:t>MAIS AÇÕES SOCIAIS; </a:t>
            </a:r>
          </a:p>
          <a:p>
            <a:r>
              <a:rPr lang="pt-BR" dirty="0" smtClean="0"/>
              <a:t>AGENTES MAIS ATIVOS, MAIS PARTICIPANTES E ACOLHEDORES;</a:t>
            </a:r>
          </a:p>
          <a:p>
            <a:r>
              <a:rPr lang="pt-BR" dirty="0" smtClean="0"/>
              <a:t> AUMENTADO A ARRECADAÇÃO;</a:t>
            </a:r>
          </a:p>
          <a:p>
            <a:r>
              <a:rPr lang="pt-BR" dirty="0" smtClean="0"/>
              <a:t> MAIOR UNIÃO; </a:t>
            </a:r>
          </a:p>
          <a:p>
            <a:r>
              <a:rPr lang="pt-BR" dirty="0" smtClean="0"/>
              <a:t>MAIOR ÂNIMO; </a:t>
            </a:r>
          </a:p>
          <a:p>
            <a:r>
              <a:rPr lang="pt-BR" dirty="0" smtClean="0"/>
              <a:t>FALAR SOBRE O DÍZIMO NA FORMAÇÃO DE OUTRAS PASTORAIS; </a:t>
            </a:r>
          </a:p>
          <a:p>
            <a:r>
              <a:rPr lang="pt-BR" dirty="0" smtClean="0"/>
              <a:t>ESTUDAR MAIS SOBRE O DÍZIMO; </a:t>
            </a:r>
          </a:p>
          <a:p>
            <a:r>
              <a:rPr lang="pt-BR" dirty="0" smtClean="0"/>
              <a:t>REALIZAR MAIS VISITAS; </a:t>
            </a:r>
          </a:p>
          <a:p>
            <a:r>
              <a:rPr lang="pt-BR" dirty="0" smtClean="0"/>
              <a:t>EQUIPE MAIS PREPARADA PARA A MISSÃO; </a:t>
            </a:r>
          </a:p>
          <a:p>
            <a:r>
              <a:rPr lang="pt-BR" dirty="0" smtClean="0"/>
              <a:t>IMPLANTAR O DÍZIMO MIRIM;</a:t>
            </a:r>
          </a:p>
          <a:p>
            <a:r>
              <a:rPr lang="pt-BR" dirty="0" smtClean="0"/>
              <a:t>UTILIZAR AS MÍDIAS SOCIAIS; </a:t>
            </a:r>
          </a:p>
          <a:p>
            <a:r>
              <a:rPr lang="pt-BR" dirty="0" smtClean="0"/>
              <a:t>VISITAR OS “INADIMPLENTES”; </a:t>
            </a:r>
          </a:p>
          <a:p>
            <a:r>
              <a:rPr lang="pt-BR" dirty="0" smtClean="0"/>
              <a:t>SETORIZAÇÃO PAROQUIAL PARA FACILITAR O TRABALHO.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17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15 – QUAL VALOR PROJETAM PARA A ARRECADAÇÃO MENSAL?</a:t>
            </a:r>
            <a:endParaRPr lang="pt-BR" dirty="0"/>
          </a:p>
        </p:txBody>
      </p:sp>
      <p:graphicFrame>
        <p:nvGraphicFramePr>
          <p:cNvPr id="4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702444"/>
              </p:ext>
            </p:extLst>
          </p:nvPr>
        </p:nvGraphicFramePr>
        <p:xfrm>
          <a:off x="0" y="1825624"/>
          <a:ext cx="121920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733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16 – QUAL A SUA META DE DIZIMISTAS ATIVOS?</a:t>
            </a:r>
            <a:endParaRPr lang="pt-BR" dirty="0"/>
          </a:p>
        </p:txBody>
      </p:sp>
      <p:graphicFrame>
        <p:nvGraphicFramePr>
          <p:cNvPr id="4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41480"/>
              </p:ext>
            </p:extLst>
          </p:nvPr>
        </p:nvGraphicFramePr>
        <p:xfrm>
          <a:off x="0" y="1825624"/>
          <a:ext cx="121920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47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RESPOSTAS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VOLTARAM 25 RESPOSTAS</a:t>
            </a:r>
          </a:p>
          <a:p>
            <a:r>
              <a:rPr lang="pt-BR" dirty="0" smtClean="0"/>
              <a:t>15 PARÓQUIAS</a:t>
            </a:r>
          </a:p>
          <a:p>
            <a:r>
              <a:rPr lang="pt-BR" dirty="0" smtClean="0"/>
              <a:t>6 QUASE PARÓQUIAS</a:t>
            </a:r>
          </a:p>
          <a:p>
            <a:r>
              <a:rPr lang="pt-BR" dirty="0" smtClean="0"/>
              <a:t>4 COMUNIDADES</a:t>
            </a:r>
          </a:p>
          <a:p>
            <a:r>
              <a:rPr lang="pt-BR" dirty="0" smtClean="0"/>
              <a:t>SETORES: JALES; PEREIRA/ILHA; AURIFLAMA/SALGADO; FERNANDÓPOLIS; OUROESTE</a:t>
            </a:r>
          </a:p>
        </p:txBody>
      </p:sp>
    </p:spTree>
    <p:extLst>
      <p:ext uri="{BB962C8B-B14F-4D97-AF65-F5344CB8AC3E}">
        <p14:creationId xmlns:p14="http://schemas.microsoft.com/office/powerpoint/2010/main" val="19295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1 – A PARÓQUIA POSSUI COORDENADOR PAROQUIAL?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164685"/>
              </p:ext>
            </p:extLst>
          </p:nvPr>
        </p:nvGraphicFramePr>
        <p:xfrm>
          <a:off x="0" y="1825624"/>
          <a:ext cx="121920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353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2 – QUANTAS COMUNIDADES A PARÓQUIA POSSUI?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2100" y="3052689"/>
            <a:ext cx="9791700" cy="3124274"/>
          </a:xfrm>
        </p:spPr>
        <p:txBody>
          <a:bodyPr>
            <a:normAutofit/>
          </a:bodyPr>
          <a:lstStyle/>
          <a:p>
            <a:pPr algn="just"/>
            <a:r>
              <a:rPr lang="pt-BR" sz="4400" dirty="0" smtClean="0"/>
              <a:t>O TOTAL </a:t>
            </a:r>
            <a:r>
              <a:rPr lang="pt-BR" sz="4400" dirty="0"/>
              <a:t>FOI EM TORNO DE </a:t>
            </a:r>
            <a:r>
              <a:rPr lang="pt-BR" sz="4400" dirty="0" smtClean="0"/>
              <a:t>80 COMUNIDADES ALCANÇADAS COM O QUESTIONÁRIO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80788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3 – A PASTORAL DO DÍZIMO REALIZA REUNIÕES PERIÓDICAS?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208590"/>
              </p:ext>
            </p:extLst>
          </p:nvPr>
        </p:nvGraphicFramePr>
        <p:xfrm>
          <a:off x="1" y="1825624"/>
          <a:ext cx="12192000" cy="503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88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4 – QUAL A FREQUÊNCIA QUE OCORREM AS REUNIÕES?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477311"/>
              </p:ext>
            </p:extLst>
          </p:nvPr>
        </p:nvGraphicFramePr>
        <p:xfrm>
          <a:off x="886265" y="1690688"/>
          <a:ext cx="11071273" cy="458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88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342" y="365125"/>
            <a:ext cx="9412458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5 – O PLANTÃO DO DÍZIMO É REALIZADO NAS CELEBRAÇÕES E NAS MISSAS?</a:t>
            </a:r>
            <a:endParaRPr lang="pt-BR" dirty="0"/>
          </a:p>
        </p:txBody>
      </p:sp>
      <p:graphicFrame>
        <p:nvGraphicFramePr>
          <p:cNvPr id="4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707974"/>
              </p:ext>
            </p:extLst>
          </p:nvPr>
        </p:nvGraphicFramePr>
        <p:xfrm>
          <a:off x="0" y="1690687"/>
          <a:ext cx="12192000" cy="516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466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6 – O PLANTÃO É REALIZADO COM QUAL FREQUÊNCIA? </a:t>
            </a:r>
            <a:endParaRPr lang="pt-BR" dirty="0"/>
          </a:p>
        </p:txBody>
      </p:sp>
      <p:graphicFrame>
        <p:nvGraphicFramePr>
          <p:cNvPr id="4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275273"/>
              </p:ext>
            </p:extLst>
          </p:nvPr>
        </p:nvGraphicFramePr>
        <p:xfrm>
          <a:off x="801858" y="1825625"/>
          <a:ext cx="11390142" cy="489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170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520" y="365125"/>
            <a:ext cx="11460480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7 – QUAL O NUMERO DE PARTICIPANTES NAS MISSAS E CELEBRAÇÕES POR FINAL DE SEMANA?</a:t>
            </a:r>
            <a:endParaRPr lang="pt-BR" dirty="0"/>
          </a:p>
        </p:txBody>
      </p:sp>
      <p:graphicFrame>
        <p:nvGraphicFramePr>
          <p:cNvPr id="4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891898"/>
              </p:ext>
            </p:extLst>
          </p:nvPr>
        </p:nvGraphicFramePr>
        <p:xfrm>
          <a:off x="0" y="1825625"/>
          <a:ext cx="121920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165231" y="6235022"/>
            <a:ext cx="5120640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t-BR" sz="3200" b="1" dirty="0" smtClean="0"/>
              <a:t>TOTAL DE PESSOAS = 12.785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58956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design de capitão das nuve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227_TF03460508" id="{8066847A-F5EB-43A6-9763-1FF8E8A49B43}" vid="{0EE1E088-4F1D-44EF-B1BC-0288C2BA06B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schemas.openxmlformats.org/package/2006/metadata/core-properties"/>
    <ds:schemaRef ds:uri="a4f35948-e619-41b3-aa29-22878b09cfd2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40262f94-9f35-4ac3-9a90-690165a166b7"/>
    <ds:schemaRef ds:uri="http://schemas.microsoft.com/office/2006/documentManagement/typ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Slides de design de capitão das nuvens</Template>
  <TotalTime>151</TotalTime>
  <Words>510</Words>
  <Application>Microsoft Office PowerPoint</Application>
  <PresentationFormat>Widescreen</PresentationFormat>
  <Paragraphs>80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Modelo de design de capitão das nuvens</vt:lpstr>
      <vt:lpstr>PASTORAL DO DÍZIMO</vt:lpstr>
      <vt:lpstr>RESPOSTAS</vt:lpstr>
      <vt:lpstr>1 – A PARÓQUIA POSSUI COORDENADOR PAROQUIAL?</vt:lpstr>
      <vt:lpstr>2 – QUANTAS COMUNIDADES A PARÓQUIA POSSUI?</vt:lpstr>
      <vt:lpstr>3 – A PASTORAL DO DÍZIMO REALIZA REUNIÕES PERIÓDICAS?</vt:lpstr>
      <vt:lpstr>4 – QUAL A FREQUÊNCIA QUE OCORREM AS REUNIÕES?</vt:lpstr>
      <vt:lpstr>5 – O PLANTÃO DO DÍZIMO É REALIZADO NAS CELEBRAÇÕES E NAS MISSAS?</vt:lpstr>
      <vt:lpstr>6 – O PLANTÃO É REALIZADO COM QUAL FREQUÊNCIA? </vt:lpstr>
      <vt:lpstr>7 – QUAL O NUMERO DE PARTICIPANTES NAS MISSAS E CELEBRAÇÕES POR FINAL DE SEMANA?</vt:lpstr>
      <vt:lpstr>8 – QUAL  O PERCENTUAL DE FIDELIDADE DOS DIZIMISTAS NO ANO DE 2017?</vt:lpstr>
      <vt:lpstr>9 -  ACONTECEM FORMAÇÃO SOBRE O DÍZIMO PARA OS AGENTES DE PASTORAIS?</vt:lpstr>
      <vt:lpstr>10 – ENVIAM E-MAIL AOS DIZIMISTAS?</vt:lpstr>
      <vt:lpstr>11 – ENVIAM MENSAGEM DE WatsApp AOS DIZIMISTAS?</vt:lpstr>
      <vt:lpstr>12 – AÇÕES QUE A PARÓQUIA REALIZA PARA CONQUISTAR NOVOS DIZIMISTAS.</vt:lpstr>
      <vt:lpstr>13 – O QUE É MAIS IDEAL PARA A PARÓQUIA?</vt:lpstr>
      <vt:lpstr>14 – COMO VOCÊ ESPERA QUE SUA PASTORAL ESTEJA EM 2019?</vt:lpstr>
      <vt:lpstr>15 – QUAL VALOR PROJETAM PARA A ARRECADAÇÃO MENSAL?</vt:lpstr>
      <vt:lpstr>16 – QUAL A SUA META DE DIZIMISTAS ATIVOS?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PASTORAL DO DISIMO</dc:title>
  <dc:creator>Padre Joilson Domingos</dc:creator>
  <cp:lastModifiedBy>Padre Joilson Domingos</cp:lastModifiedBy>
  <cp:revision>25</cp:revision>
  <dcterms:created xsi:type="dcterms:W3CDTF">2019-01-21T11:18:46Z</dcterms:created>
  <dcterms:modified xsi:type="dcterms:W3CDTF">2019-01-21T13:50:05Z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